
<file path=[Content_Types].xml><?xml version="1.0" encoding="utf-8"?>
<Types xmlns="http://schemas.openxmlformats.org/package/2006/content-types">
  <Default Extension="jfif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0" autoAdjust="0"/>
    <p:restoredTop sz="86434" autoAdjust="0"/>
  </p:normalViewPr>
  <p:slideViewPr>
    <p:cSldViewPr snapToGrid="0">
      <p:cViewPr varScale="1">
        <p:scale>
          <a:sx n="64" d="100"/>
          <a:sy n="64" d="100"/>
        </p:scale>
        <p:origin x="41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C99F5-E662-4036-AF4E-77DBEEBBF28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75995-C863-483D-B624-CBE2FC686402}">
      <dgm:prSet/>
      <dgm:spPr/>
      <dgm:t>
        <a:bodyPr/>
        <a:lstStyle/>
        <a:p>
          <a:r>
            <a:rPr lang="en-US" b="0" i="0" dirty="0"/>
            <a:t>Naske, C. (2021). Alutiiqs. In</a:t>
          </a:r>
          <a:r>
            <a:rPr lang="en-US" b="0" i="1" dirty="0"/>
            <a:t> World Book Student</a:t>
          </a:r>
          <a:r>
            <a:rPr lang="en-US" b="0" i="0" dirty="0"/>
            <a:t>.https://www.worldbookonline.com/student/article?id=ar012230</a:t>
          </a:r>
          <a:endParaRPr lang="en-US" dirty="0"/>
        </a:p>
      </dgm:t>
    </dgm:pt>
    <dgm:pt modelId="{8E78910F-06B9-4F46-AC67-5A705B39B65A}" type="parTrans" cxnId="{927DC0D7-04BE-4D62-B718-A158782B24FF}">
      <dgm:prSet/>
      <dgm:spPr/>
      <dgm:t>
        <a:bodyPr/>
        <a:lstStyle/>
        <a:p>
          <a:endParaRPr lang="en-US"/>
        </a:p>
      </dgm:t>
    </dgm:pt>
    <dgm:pt modelId="{A6286040-B6A3-416B-AE4E-EEA8E6FA1FB1}" type="sibTrans" cxnId="{927DC0D7-04BE-4D62-B718-A158782B24FF}">
      <dgm:prSet/>
      <dgm:spPr/>
      <dgm:t>
        <a:bodyPr/>
        <a:lstStyle/>
        <a:p>
          <a:endParaRPr lang="en-US"/>
        </a:p>
      </dgm:t>
    </dgm:pt>
    <dgm:pt modelId="{546831F9-E6E6-4ABA-BA2E-931F425DC677}">
      <dgm:prSet/>
      <dgm:spPr/>
      <dgm:t>
        <a:bodyPr/>
        <a:lstStyle/>
        <a:p>
          <a:r>
            <a:rPr lang="en-US" dirty="0"/>
            <a:t>Reddish, L. and Lewis, O. (2020) Alutiiq. Native Languages of the Americashttp://www.bigorrin.org/alutiiq_kids.htm</a:t>
          </a:r>
        </a:p>
      </dgm:t>
    </dgm:pt>
    <dgm:pt modelId="{323A6004-67C5-4BA4-A7BF-A1CADE182342}" type="parTrans" cxnId="{06E0BB82-4D8C-49ED-8C63-2A9EEEE3A71D}">
      <dgm:prSet/>
      <dgm:spPr/>
      <dgm:t>
        <a:bodyPr/>
        <a:lstStyle/>
        <a:p>
          <a:endParaRPr lang="en-US"/>
        </a:p>
      </dgm:t>
    </dgm:pt>
    <dgm:pt modelId="{6CB5B985-80BE-4BB3-8DC9-138E38A882A1}" type="sibTrans" cxnId="{06E0BB82-4D8C-49ED-8C63-2A9EEEE3A71D}">
      <dgm:prSet/>
      <dgm:spPr/>
      <dgm:t>
        <a:bodyPr/>
        <a:lstStyle/>
        <a:p>
          <a:endParaRPr lang="en-US"/>
        </a:p>
      </dgm:t>
    </dgm:pt>
    <dgm:pt modelId="{0517BA79-54A9-43AA-A7B0-3D217F66ABAE}">
      <dgm:prSet/>
      <dgm:spPr/>
      <dgm:t>
        <a:bodyPr/>
        <a:lstStyle/>
        <a:p>
          <a:endParaRPr lang="en-US" dirty="0"/>
        </a:p>
      </dgm:t>
    </dgm:pt>
    <dgm:pt modelId="{7445F362-17AF-41ED-BE58-503B0E9B24A7}" type="sibTrans" cxnId="{BCA04F5D-BA79-47F3-8727-7DC6F1C9EF3E}">
      <dgm:prSet/>
      <dgm:spPr/>
      <dgm:t>
        <a:bodyPr/>
        <a:lstStyle/>
        <a:p>
          <a:endParaRPr lang="en-US"/>
        </a:p>
      </dgm:t>
    </dgm:pt>
    <dgm:pt modelId="{87C1EFFA-A794-4F8F-A70F-CF44C050BEDE}" type="parTrans" cxnId="{BCA04F5D-BA79-47F3-8727-7DC6F1C9EF3E}">
      <dgm:prSet/>
      <dgm:spPr/>
      <dgm:t>
        <a:bodyPr/>
        <a:lstStyle/>
        <a:p>
          <a:endParaRPr lang="en-US"/>
        </a:p>
      </dgm:t>
    </dgm:pt>
    <dgm:pt modelId="{5CC69865-71BF-43B4-AFCC-F726CDF9B13F}" type="pres">
      <dgm:prSet presAssocID="{100C99F5-E662-4036-AF4E-77DBEEBBF28B}" presName="vert0" presStyleCnt="0">
        <dgm:presLayoutVars>
          <dgm:dir/>
          <dgm:animOne val="branch"/>
          <dgm:animLvl val="lvl"/>
        </dgm:presLayoutVars>
      </dgm:prSet>
      <dgm:spPr/>
    </dgm:pt>
    <dgm:pt modelId="{C95A01F1-050E-4FFC-96CE-9B8DAD6FABD8}" type="pres">
      <dgm:prSet presAssocID="{CF575995-C863-483D-B624-CBE2FC686402}" presName="thickLine" presStyleLbl="alignNode1" presStyleIdx="0" presStyleCnt="3"/>
      <dgm:spPr/>
    </dgm:pt>
    <dgm:pt modelId="{B3D969CE-FA66-453B-9C80-12FCF2697EC4}" type="pres">
      <dgm:prSet presAssocID="{CF575995-C863-483D-B624-CBE2FC686402}" presName="horz1" presStyleCnt="0"/>
      <dgm:spPr/>
    </dgm:pt>
    <dgm:pt modelId="{A6894997-B999-4910-A00F-BC8B9EBD6541}" type="pres">
      <dgm:prSet presAssocID="{CF575995-C863-483D-B624-CBE2FC686402}" presName="tx1" presStyleLbl="revTx" presStyleIdx="0" presStyleCnt="3"/>
      <dgm:spPr/>
    </dgm:pt>
    <dgm:pt modelId="{F37430DE-A425-4643-8600-18BFD5CFE8C9}" type="pres">
      <dgm:prSet presAssocID="{CF575995-C863-483D-B624-CBE2FC686402}" presName="vert1" presStyleCnt="0"/>
      <dgm:spPr/>
    </dgm:pt>
    <dgm:pt modelId="{46C094A4-478B-4F1B-B8AC-94BE2EC3FF14}" type="pres">
      <dgm:prSet presAssocID="{546831F9-E6E6-4ABA-BA2E-931F425DC677}" presName="thickLine" presStyleLbl="alignNode1" presStyleIdx="1" presStyleCnt="3"/>
      <dgm:spPr/>
    </dgm:pt>
    <dgm:pt modelId="{25F00492-42A8-4971-962F-F1CC8270C67F}" type="pres">
      <dgm:prSet presAssocID="{546831F9-E6E6-4ABA-BA2E-931F425DC677}" presName="horz1" presStyleCnt="0"/>
      <dgm:spPr/>
    </dgm:pt>
    <dgm:pt modelId="{DED2F3D7-1075-4AC4-8BE1-87DC0804137B}" type="pres">
      <dgm:prSet presAssocID="{546831F9-E6E6-4ABA-BA2E-931F425DC677}" presName="tx1" presStyleLbl="revTx" presStyleIdx="1" presStyleCnt="3"/>
      <dgm:spPr/>
    </dgm:pt>
    <dgm:pt modelId="{A60D43EF-A9A9-458A-8EE5-091582CB0B98}" type="pres">
      <dgm:prSet presAssocID="{546831F9-E6E6-4ABA-BA2E-931F425DC677}" presName="vert1" presStyleCnt="0"/>
      <dgm:spPr/>
    </dgm:pt>
    <dgm:pt modelId="{DBA1492F-19A1-4817-BEE0-729F9F86A538}" type="pres">
      <dgm:prSet presAssocID="{0517BA79-54A9-43AA-A7B0-3D217F66ABAE}" presName="thickLine" presStyleLbl="alignNode1" presStyleIdx="2" presStyleCnt="3"/>
      <dgm:spPr/>
    </dgm:pt>
    <dgm:pt modelId="{4DAC269D-D044-4487-80E7-18E386C4FC91}" type="pres">
      <dgm:prSet presAssocID="{0517BA79-54A9-43AA-A7B0-3D217F66ABAE}" presName="horz1" presStyleCnt="0"/>
      <dgm:spPr/>
    </dgm:pt>
    <dgm:pt modelId="{301852F2-615F-4919-86FC-2590C9DE3F12}" type="pres">
      <dgm:prSet presAssocID="{0517BA79-54A9-43AA-A7B0-3D217F66ABAE}" presName="tx1" presStyleLbl="revTx" presStyleIdx="2" presStyleCnt="3"/>
      <dgm:spPr/>
    </dgm:pt>
    <dgm:pt modelId="{45E13717-811E-441B-9EED-7AC7EDEE2AA4}" type="pres">
      <dgm:prSet presAssocID="{0517BA79-54A9-43AA-A7B0-3D217F66ABAE}" presName="vert1" presStyleCnt="0"/>
      <dgm:spPr/>
    </dgm:pt>
  </dgm:ptLst>
  <dgm:cxnLst>
    <dgm:cxn modelId="{3647AB0D-8CFF-4D92-B8B7-DA9B95F25B67}" type="presOf" srcId="{100C99F5-E662-4036-AF4E-77DBEEBBF28B}" destId="{5CC69865-71BF-43B4-AFCC-F726CDF9B13F}" srcOrd="0" destOrd="0" presId="urn:microsoft.com/office/officeart/2008/layout/LinedList"/>
    <dgm:cxn modelId="{BCA04F5D-BA79-47F3-8727-7DC6F1C9EF3E}" srcId="{100C99F5-E662-4036-AF4E-77DBEEBBF28B}" destId="{0517BA79-54A9-43AA-A7B0-3D217F66ABAE}" srcOrd="2" destOrd="0" parTransId="{87C1EFFA-A794-4F8F-A70F-CF44C050BEDE}" sibTransId="{7445F362-17AF-41ED-BE58-503B0E9B24A7}"/>
    <dgm:cxn modelId="{C41F7C45-97E9-4822-8127-2F54040E1C8C}" type="presOf" srcId="{0517BA79-54A9-43AA-A7B0-3D217F66ABAE}" destId="{301852F2-615F-4919-86FC-2590C9DE3F12}" srcOrd="0" destOrd="0" presId="urn:microsoft.com/office/officeart/2008/layout/LinedList"/>
    <dgm:cxn modelId="{CF47A44B-E5CD-4C79-B32E-978220B3B37B}" type="presOf" srcId="{546831F9-E6E6-4ABA-BA2E-931F425DC677}" destId="{DED2F3D7-1075-4AC4-8BE1-87DC0804137B}" srcOrd="0" destOrd="0" presId="urn:microsoft.com/office/officeart/2008/layout/LinedList"/>
    <dgm:cxn modelId="{06E0BB82-4D8C-49ED-8C63-2A9EEEE3A71D}" srcId="{100C99F5-E662-4036-AF4E-77DBEEBBF28B}" destId="{546831F9-E6E6-4ABA-BA2E-931F425DC677}" srcOrd="1" destOrd="0" parTransId="{323A6004-67C5-4BA4-A7BF-A1CADE182342}" sibTransId="{6CB5B985-80BE-4BB3-8DC9-138E38A882A1}"/>
    <dgm:cxn modelId="{927DC0D7-04BE-4D62-B718-A158782B24FF}" srcId="{100C99F5-E662-4036-AF4E-77DBEEBBF28B}" destId="{CF575995-C863-483D-B624-CBE2FC686402}" srcOrd="0" destOrd="0" parTransId="{8E78910F-06B9-4F46-AC67-5A705B39B65A}" sibTransId="{A6286040-B6A3-416B-AE4E-EEA8E6FA1FB1}"/>
    <dgm:cxn modelId="{402A46E3-4D6A-475A-8351-AC339C26373B}" type="presOf" srcId="{CF575995-C863-483D-B624-CBE2FC686402}" destId="{A6894997-B999-4910-A00F-BC8B9EBD6541}" srcOrd="0" destOrd="0" presId="urn:microsoft.com/office/officeart/2008/layout/LinedList"/>
    <dgm:cxn modelId="{F7F52176-3241-4D52-931E-1D7415610D49}" type="presParOf" srcId="{5CC69865-71BF-43B4-AFCC-F726CDF9B13F}" destId="{C95A01F1-050E-4FFC-96CE-9B8DAD6FABD8}" srcOrd="0" destOrd="0" presId="urn:microsoft.com/office/officeart/2008/layout/LinedList"/>
    <dgm:cxn modelId="{80295376-D091-4C56-83E2-07B9488F5BAD}" type="presParOf" srcId="{5CC69865-71BF-43B4-AFCC-F726CDF9B13F}" destId="{B3D969CE-FA66-453B-9C80-12FCF2697EC4}" srcOrd="1" destOrd="0" presId="urn:microsoft.com/office/officeart/2008/layout/LinedList"/>
    <dgm:cxn modelId="{79CDE875-A8ED-4AAD-A3A5-872ADE9CE0F0}" type="presParOf" srcId="{B3D969CE-FA66-453B-9C80-12FCF2697EC4}" destId="{A6894997-B999-4910-A00F-BC8B9EBD6541}" srcOrd="0" destOrd="0" presId="urn:microsoft.com/office/officeart/2008/layout/LinedList"/>
    <dgm:cxn modelId="{A472A49F-2A14-4335-8C5F-25BD390029A3}" type="presParOf" srcId="{B3D969CE-FA66-453B-9C80-12FCF2697EC4}" destId="{F37430DE-A425-4643-8600-18BFD5CFE8C9}" srcOrd="1" destOrd="0" presId="urn:microsoft.com/office/officeart/2008/layout/LinedList"/>
    <dgm:cxn modelId="{FFA6F507-5345-4EA6-85CE-0797A8606A7F}" type="presParOf" srcId="{5CC69865-71BF-43B4-AFCC-F726CDF9B13F}" destId="{46C094A4-478B-4F1B-B8AC-94BE2EC3FF14}" srcOrd="2" destOrd="0" presId="urn:microsoft.com/office/officeart/2008/layout/LinedList"/>
    <dgm:cxn modelId="{A0BFF142-F582-4E8E-AC23-6197F8DAA03C}" type="presParOf" srcId="{5CC69865-71BF-43B4-AFCC-F726CDF9B13F}" destId="{25F00492-42A8-4971-962F-F1CC8270C67F}" srcOrd="3" destOrd="0" presId="urn:microsoft.com/office/officeart/2008/layout/LinedList"/>
    <dgm:cxn modelId="{181B224D-1B07-43EB-A6C9-DE22BBC6E557}" type="presParOf" srcId="{25F00492-42A8-4971-962F-F1CC8270C67F}" destId="{DED2F3D7-1075-4AC4-8BE1-87DC0804137B}" srcOrd="0" destOrd="0" presId="urn:microsoft.com/office/officeart/2008/layout/LinedList"/>
    <dgm:cxn modelId="{3632976E-4E6C-4D08-AA0D-3E839AEBB187}" type="presParOf" srcId="{25F00492-42A8-4971-962F-F1CC8270C67F}" destId="{A60D43EF-A9A9-458A-8EE5-091582CB0B98}" srcOrd="1" destOrd="0" presId="urn:microsoft.com/office/officeart/2008/layout/LinedList"/>
    <dgm:cxn modelId="{0B778434-AC45-42FF-83D3-936A119EB198}" type="presParOf" srcId="{5CC69865-71BF-43B4-AFCC-F726CDF9B13F}" destId="{DBA1492F-19A1-4817-BEE0-729F9F86A538}" srcOrd="4" destOrd="0" presId="urn:microsoft.com/office/officeart/2008/layout/LinedList"/>
    <dgm:cxn modelId="{482F0671-747D-4BA7-A2BC-CBED596C9917}" type="presParOf" srcId="{5CC69865-71BF-43B4-AFCC-F726CDF9B13F}" destId="{4DAC269D-D044-4487-80E7-18E386C4FC91}" srcOrd="5" destOrd="0" presId="urn:microsoft.com/office/officeart/2008/layout/LinedList"/>
    <dgm:cxn modelId="{3B834891-600A-401E-8F8F-B8834C7AAB4F}" type="presParOf" srcId="{4DAC269D-D044-4487-80E7-18E386C4FC91}" destId="{301852F2-615F-4919-86FC-2590C9DE3F12}" srcOrd="0" destOrd="0" presId="urn:microsoft.com/office/officeart/2008/layout/LinedList"/>
    <dgm:cxn modelId="{F63E0D7A-9CDF-4FF3-8681-92A84E17D266}" type="presParOf" srcId="{4DAC269D-D044-4487-80E7-18E386C4FC91}" destId="{45E13717-811E-441B-9EED-7AC7EDEE2A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A01F1-050E-4FFC-96CE-9B8DAD6FABD8}">
      <dsp:nvSpPr>
        <dsp:cNvPr id="0" name=""/>
        <dsp:cNvSpPr/>
      </dsp:nvSpPr>
      <dsp:spPr>
        <a:xfrm>
          <a:off x="0" y="1862"/>
          <a:ext cx="110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94997-B999-4910-A00F-BC8B9EBD6541}">
      <dsp:nvSpPr>
        <dsp:cNvPr id="0" name=""/>
        <dsp:cNvSpPr/>
      </dsp:nvSpPr>
      <dsp:spPr>
        <a:xfrm>
          <a:off x="0" y="1862"/>
          <a:ext cx="11029950" cy="127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Naske, C. (2021). Alutiiqs. In</a:t>
          </a:r>
          <a:r>
            <a:rPr lang="en-US" sz="2700" b="0" i="1" kern="1200" dirty="0"/>
            <a:t> World Book Student</a:t>
          </a:r>
          <a:r>
            <a:rPr lang="en-US" sz="2700" b="0" i="0" kern="1200" dirty="0"/>
            <a:t>.https://www.worldbookonline.com/student/article?id=ar012230</a:t>
          </a:r>
          <a:endParaRPr lang="en-US" sz="2700" kern="1200" dirty="0"/>
        </a:p>
      </dsp:txBody>
      <dsp:txXfrm>
        <a:off x="0" y="1862"/>
        <a:ext cx="11029950" cy="1270185"/>
      </dsp:txXfrm>
    </dsp:sp>
    <dsp:sp modelId="{46C094A4-478B-4F1B-B8AC-94BE2EC3FF14}">
      <dsp:nvSpPr>
        <dsp:cNvPr id="0" name=""/>
        <dsp:cNvSpPr/>
      </dsp:nvSpPr>
      <dsp:spPr>
        <a:xfrm>
          <a:off x="0" y="1272047"/>
          <a:ext cx="110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2F3D7-1075-4AC4-8BE1-87DC0804137B}">
      <dsp:nvSpPr>
        <dsp:cNvPr id="0" name=""/>
        <dsp:cNvSpPr/>
      </dsp:nvSpPr>
      <dsp:spPr>
        <a:xfrm>
          <a:off x="0" y="1272047"/>
          <a:ext cx="11029950" cy="127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Reddish, L. and Lewis, O. (2020) Alutiiq. Native Languages of the Americashttp://www.bigorrin.org/alutiiq_kids.htm</a:t>
          </a:r>
        </a:p>
      </dsp:txBody>
      <dsp:txXfrm>
        <a:off x="0" y="1272047"/>
        <a:ext cx="11029950" cy="1270185"/>
      </dsp:txXfrm>
    </dsp:sp>
    <dsp:sp modelId="{DBA1492F-19A1-4817-BEE0-729F9F86A538}">
      <dsp:nvSpPr>
        <dsp:cNvPr id="0" name=""/>
        <dsp:cNvSpPr/>
      </dsp:nvSpPr>
      <dsp:spPr>
        <a:xfrm>
          <a:off x="0" y="2542233"/>
          <a:ext cx="110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852F2-615F-4919-86FC-2590C9DE3F12}">
      <dsp:nvSpPr>
        <dsp:cNvPr id="0" name=""/>
        <dsp:cNvSpPr/>
      </dsp:nvSpPr>
      <dsp:spPr>
        <a:xfrm>
          <a:off x="0" y="2542233"/>
          <a:ext cx="11029950" cy="127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0" y="2542233"/>
        <a:ext cx="11029950" cy="1270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7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E4E-A0BE-4EA3-9D4D-2F439FF3A11B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2A68-5408-4684-B2C9-0893D3E7F6B0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0BF-F412-4AE6-AF8B-9F8965C25288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F832-5AB2-4114-B9B6-07BE890707CF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6CB3-DA32-473E-99C6-F55F11432748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8DEE-FD8C-4E6A-9D91-9AF7DFECFF20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5A8-7F48-49C0-AEC9-BC94DC0EC339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ED175490-DC47-47B1-AB86-21A48405B1AA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A81-CDF4-4F3F-A0B7-846960F7F723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C27E7A-8697-4503-BA22-12C55B4DA0B6}" type="datetime1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745" y="1060173"/>
            <a:ext cx="5655298" cy="1874969"/>
          </a:xfrm>
        </p:spPr>
        <p:txBody>
          <a:bodyPr anchor="ctr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Alutiiq tribe of Alaska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BEF4DBE-A60E-4AAE-9D62-1147461C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745" y="751211"/>
            <a:ext cx="683056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955649-790D-4997-9D50-C1D8E32C1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754768"/>
            <a:ext cx="3300984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8839B1D-4A8C-403C-9D1B-B83CF1DB6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745" y="5946475"/>
            <a:ext cx="683056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818AF9-99F4-4DD9-A3EB-0A3477509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950032"/>
            <a:ext cx="3300984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84675-6EA1-4733-8041-74A8544098CD}"/>
              </a:ext>
            </a:extLst>
          </p:cNvPr>
          <p:cNvSpPr txBox="1"/>
          <p:nvPr/>
        </p:nvSpPr>
        <p:spPr>
          <a:xfrm>
            <a:off x="838267" y="3134731"/>
            <a:ext cx="3178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Will Miller</a:t>
            </a:r>
          </a:p>
        </p:txBody>
      </p:sp>
      <p:pic>
        <p:nvPicPr>
          <p:cNvPr id="5" name="Picture 4" descr="A group of people in garment&#10;&#10;Description automatically generated with medium confidence">
            <a:extLst>
              <a:ext uri="{FF2B5EF4-FFF2-40B4-BE49-F238E27FC236}">
                <a16:creationId xmlns:a16="http://schemas.microsoft.com/office/drawing/2014/main" id="{B40C1A13-0293-4D22-A27C-9D302896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37" y="1331845"/>
            <a:ext cx="5766964" cy="43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A24D0-8D67-4382-8894-E517837AB08F}"/>
              </a:ext>
            </a:extLst>
          </p:cNvPr>
          <p:cNvSpPr txBox="1"/>
          <p:nvPr/>
        </p:nvSpPr>
        <p:spPr>
          <a:xfrm>
            <a:off x="601255" y="702155"/>
            <a:ext cx="3409783" cy="13003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Map of the Alutiiq Tribe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F7F60-1EA0-45AA-9241-17F4AB1B48E9}"/>
              </a:ext>
            </a:extLst>
          </p:cNvPr>
          <p:cNvSpPr txBox="1"/>
          <p:nvPr/>
        </p:nvSpPr>
        <p:spPr>
          <a:xfrm>
            <a:off x="601255" y="2177142"/>
            <a:ext cx="3409782" cy="382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The Alutiiq tribe dwelled in southwest Alaska, towards the beginning of the Aleutian chain.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The Alutiiq territory was on the small side compared to other regions.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78E06FD-3D82-4184-AF5A-AD5A951B6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" r="1" b="1"/>
          <a:stretch/>
        </p:blipFill>
        <p:spPr>
          <a:xfrm>
            <a:off x="4788259" y="936141"/>
            <a:ext cx="6439447" cy="496830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1C8F0-5BB5-44AC-A357-E2C82E58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8D1F7064-F548-48FB-9F81-20A9896781EA}" type="datetime1">
              <a:rPr lang="en-US">
                <a:solidFill>
                  <a:srgbClr val="FDC262"/>
                </a:solidFill>
              </a:rPr>
              <a:pPr defTabSz="457200">
                <a:spcAft>
                  <a:spcPts val="600"/>
                </a:spcAft>
              </a:pPr>
              <a:t>12/10/2021</a:t>
            </a:fld>
            <a:endParaRPr lang="en-US">
              <a:solidFill>
                <a:srgbClr val="FDC26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AF7937-36D8-42A4-9253-D59B293A6FA8}"/>
              </a:ext>
            </a:extLst>
          </p:cNvPr>
          <p:cNvSpPr/>
          <p:nvPr/>
        </p:nvSpPr>
        <p:spPr>
          <a:xfrm>
            <a:off x="6797040" y="4033520"/>
            <a:ext cx="1574800" cy="117856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1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9E06C6-E798-4575-A13B-D2955A5A5145}"/>
              </a:ext>
            </a:extLst>
          </p:cNvPr>
          <p:cNvSpPr txBox="1"/>
          <p:nvPr/>
        </p:nvSpPr>
        <p:spPr>
          <a:xfrm>
            <a:off x="1893715" y="708498"/>
            <a:ext cx="7574507" cy="3330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60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Brief History of the Alutiiqs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6C778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23AA1-C6C2-4828-94B6-5EF265846933}"/>
              </a:ext>
            </a:extLst>
          </p:cNvPr>
          <p:cNvSpPr txBox="1"/>
          <p:nvPr/>
        </p:nvSpPr>
        <p:spPr>
          <a:xfrm>
            <a:off x="1893715" y="4487322"/>
            <a:ext cx="943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The Russians forced many Alutiiqs into slavery by holding their families hostage when they arrived at the Alutiiq’s territory.</a:t>
            </a:r>
          </a:p>
        </p:txBody>
      </p:sp>
    </p:spTree>
    <p:extLst>
      <p:ext uri="{BB962C8B-B14F-4D97-AF65-F5344CB8AC3E}">
        <p14:creationId xmlns:p14="http://schemas.microsoft.com/office/powerpoint/2010/main" val="385981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DBE59-3400-47AF-A56C-F7CB01F19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7" r="3" b="10835"/>
          <a:stretch/>
        </p:blipFill>
        <p:spPr>
          <a:xfrm>
            <a:off x="20" y="2"/>
            <a:ext cx="4578252" cy="2608957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2C2811D4-5347-4268-B736-DF29160D7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1819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8E3C1A-FF95-4298-81E0-1382ED446421}"/>
              </a:ext>
            </a:extLst>
          </p:cNvPr>
          <p:cNvSpPr txBox="1"/>
          <p:nvPr/>
        </p:nvSpPr>
        <p:spPr>
          <a:xfrm>
            <a:off x="584200" y="3066617"/>
            <a:ext cx="3412067" cy="897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Technology of the Alutiiqs</a:t>
            </a:r>
          </a:p>
        </p:txBody>
      </p:sp>
      <p:pic>
        <p:nvPicPr>
          <p:cNvPr id="7" name="Picture 6" descr="A picture containing cup&#10;&#10;Description automatically generated">
            <a:extLst>
              <a:ext uri="{FF2B5EF4-FFF2-40B4-BE49-F238E27FC236}">
                <a16:creationId xmlns:a16="http://schemas.microsoft.com/office/drawing/2014/main" id="{8AFE63E8-518A-4D7C-80A7-DA9511983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9" r="7548" b="2"/>
          <a:stretch/>
        </p:blipFill>
        <p:spPr>
          <a:xfrm>
            <a:off x="4578270" y="-2"/>
            <a:ext cx="7613730" cy="6858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4EFA34C-3CB6-4E42-AA45-8B85EB87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9313C9E-0227-4919-B36E-DE334326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2322F5-C7D2-4453-81D6-642F247F12F5}"/>
              </a:ext>
            </a:extLst>
          </p:cNvPr>
          <p:cNvSpPr txBox="1"/>
          <p:nvPr/>
        </p:nvSpPr>
        <p:spPr>
          <a:xfrm>
            <a:off x="581193" y="4102059"/>
            <a:ext cx="3415074" cy="227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</a:rPr>
              <a:t>The Alutiiqs were renowned for their remarkable baskets and carvings.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</a:rPr>
              <a:t>For transportation, they used baidarkas (skin boats) for speed and maneuverability.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</a:rPr>
              <a:t>When tools were needed for hunting, they had fishhooks, nets, spears, and whaling harpoons at the ready.</a:t>
            </a:r>
          </a:p>
        </p:txBody>
      </p:sp>
    </p:spTree>
    <p:extLst>
      <p:ext uri="{BB962C8B-B14F-4D97-AF65-F5344CB8AC3E}">
        <p14:creationId xmlns:p14="http://schemas.microsoft.com/office/powerpoint/2010/main" val="2882708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B06C8-5E75-4EDA-9220-0C81F97AB634}"/>
              </a:ext>
            </a:extLst>
          </p:cNvPr>
          <p:cNvSpPr txBox="1"/>
          <p:nvPr/>
        </p:nvSpPr>
        <p:spPr>
          <a:xfrm>
            <a:off x="601255" y="702155"/>
            <a:ext cx="3409783" cy="13003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Alutiiq Shelters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7E06F-330E-4F13-BC08-CE5EEAA4D248}"/>
              </a:ext>
            </a:extLst>
          </p:cNvPr>
          <p:cNvSpPr txBox="1"/>
          <p:nvPr/>
        </p:nvSpPr>
        <p:spPr>
          <a:xfrm>
            <a:off x="601255" y="2177142"/>
            <a:ext cx="3409782" cy="382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Alutiiq houses were semi-subterranean. That means they were partly underground.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To construct a house, they dug a pit, built a wood frame above it, enclosed with grass mats, and concealed with sod for insulation.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Every shelter contained multiple rooms to house several families.</a:t>
            </a:r>
          </a:p>
        </p:txBody>
      </p:sp>
      <p:pic>
        <p:nvPicPr>
          <p:cNvPr id="7" name="Picture 6" descr="A picture containing text, sky, boat, several&#10;&#10;Description automatically generated">
            <a:extLst>
              <a:ext uri="{FF2B5EF4-FFF2-40B4-BE49-F238E27FC236}">
                <a16:creationId xmlns:a16="http://schemas.microsoft.com/office/drawing/2014/main" id="{E6591C07-6B98-4151-87A5-BC3C3B93C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2019835"/>
            <a:ext cx="6831503" cy="28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2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ree, outdoor, grass, person&#10;&#10;Description automatically generated">
            <a:extLst>
              <a:ext uri="{FF2B5EF4-FFF2-40B4-BE49-F238E27FC236}">
                <a16:creationId xmlns:a16="http://schemas.microsoft.com/office/drawing/2014/main" id="{1E1086A4-7503-45D2-935F-F86BF0852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-3" b="62102"/>
          <a:stretch/>
        </p:blipFill>
        <p:spPr>
          <a:xfrm>
            <a:off x="20" y="2"/>
            <a:ext cx="4578252" cy="260895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C2811D4-5347-4268-B736-DF29160D7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1819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1B8CB-CEAA-434A-803D-229B1A37AC07}"/>
              </a:ext>
            </a:extLst>
          </p:cNvPr>
          <p:cNvSpPr txBox="1"/>
          <p:nvPr/>
        </p:nvSpPr>
        <p:spPr>
          <a:xfrm>
            <a:off x="584200" y="3066617"/>
            <a:ext cx="3412067" cy="897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Alutiiq Clothing</a:t>
            </a:r>
          </a:p>
        </p:txBody>
      </p:sp>
      <p:pic>
        <p:nvPicPr>
          <p:cNvPr id="7" name="Picture 6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2221C365-D482-4AFE-A145-238611E2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38" r="1" b="18612"/>
          <a:stretch/>
        </p:blipFill>
        <p:spPr>
          <a:xfrm>
            <a:off x="4578270" y="-2"/>
            <a:ext cx="7613730" cy="68580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4EFA34C-3CB6-4E42-AA45-8B85EB87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9313C9E-0227-4919-B36E-DE334326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22F85-0F8B-4AEE-8441-C90420A3A1EC}"/>
              </a:ext>
            </a:extLst>
          </p:cNvPr>
          <p:cNvSpPr txBox="1"/>
          <p:nvPr/>
        </p:nvSpPr>
        <p:spPr>
          <a:xfrm>
            <a:off x="581193" y="4102059"/>
            <a:ext cx="3415074" cy="227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rgbClr val="FFFFFF"/>
                </a:solidFill>
              </a:rPr>
              <a:t>Alutiiqs wore parkas, tunics, sealskin mittens, </a:t>
            </a:r>
            <a:r>
              <a:rPr lang="en-US" sz="1700" i="1" dirty="0">
                <a:solidFill>
                  <a:srgbClr val="FFFFFF"/>
                </a:solidFill>
              </a:rPr>
              <a:t>mukluks</a:t>
            </a:r>
            <a:r>
              <a:rPr lang="en-US" sz="1700" dirty="0">
                <a:solidFill>
                  <a:srgbClr val="FFFFFF"/>
                </a:solidFill>
              </a:rPr>
              <a:t> lined with grass, and long pants.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rgbClr val="FFFFFF"/>
                </a:solidFill>
              </a:rPr>
              <a:t>Although most of their clothes were made from sea lion skin, some parkas were made of animal intestines for water resilience.</a:t>
            </a:r>
          </a:p>
        </p:txBody>
      </p:sp>
    </p:spTree>
    <p:extLst>
      <p:ext uri="{BB962C8B-B14F-4D97-AF65-F5344CB8AC3E}">
        <p14:creationId xmlns:p14="http://schemas.microsoft.com/office/powerpoint/2010/main" val="2302697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DE9E49-655C-4910-A8DD-3E9F829F9720}"/>
              </a:ext>
            </a:extLst>
          </p:cNvPr>
          <p:cNvSpPr txBox="1"/>
          <p:nvPr/>
        </p:nvSpPr>
        <p:spPr>
          <a:xfrm>
            <a:off x="601255" y="702155"/>
            <a:ext cx="3409783" cy="13003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Alutiiq Diet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E0235-176B-4A42-A8CB-600AE9D71E66}"/>
              </a:ext>
            </a:extLst>
          </p:cNvPr>
          <p:cNvSpPr txBox="1"/>
          <p:nvPr/>
        </p:nvSpPr>
        <p:spPr>
          <a:xfrm>
            <a:off x="601255" y="2177142"/>
            <a:ext cx="3409782" cy="382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Alutiiqs ate salmon, fish, seals, and other marine animals.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As well as seafood, Alutiiqs hunted birds, small game, and collected berries and other plants.</a:t>
            </a:r>
          </a:p>
        </p:txBody>
      </p:sp>
      <p:pic>
        <p:nvPicPr>
          <p:cNvPr id="5" name="Picture 4" descr="A picture containing text, outdoor, person, raft&#10;&#10;Description automatically generated">
            <a:extLst>
              <a:ext uri="{FF2B5EF4-FFF2-40B4-BE49-F238E27FC236}">
                <a16:creationId xmlns:a16="http://schemas.microsoft.com/office/drawing/2014/main" id="{DE5776C2-E082-4662-AABD-CA068379B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161715"/>
            <a:ext cx="6831503" cy="45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45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4CAB0-C985-488F-A0DC-4DFE9293BBF3}"/>
              </a:ext>
            </a:extLst>
          </p:cNvPr>
          <p:cNvSpPr txBox="1"/>
          <p:nvPr/>
        </p:nvSpPr>
        <p:spPr>
          <a:xfrm>
            <a:off x="581192" y="1124999"/>
            <a:ext cx="4076149" cy="4608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b="0" kern="1200" cap="all" dirty="0">
                <a:latin typeface="+mj-lt"/>
                <a:ea typeface="+mj-ea"/>
                <a:cs typeface="+mj-cs"/>
              </a:rPr>
              <a:t>Alutiiq Religion and Government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89613-08E2-46BB-B2D1-9CD0D5085B6D}"/>
              </a:ext>
            </a:extLst>
          </p:cNvPr>
          <p:cNvSpPr txBox="1"/>
          <p:nvPr/>
        </p:nvSpPr>
        <p:spPr>
          <a:xfrm>
            <a:off x="5117586" y="1124998"/>
            <a:ext cx="6143248" cy="4608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Alutiiq villages were governed by a male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toyuq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or chief chosen by the clan elders.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Alutiiqs, their religion was highly important and was carefully followed. 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Alutiiqs spoke their now endangered language. It had many words that could be confusing to learn, but it was understandable nevertheless.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an example of an Alutiiq word, a friendly greeting in Alutiiq is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“Camaii” (pronounced Cah-my.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7C4AB-DA11-4EF6-AA15-4A346765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CED21F36-C0B3-4397-9D3D-B6FBD1FDB160}" type="datetime1">
              <a:rPr lang="en-US" smtClean="0"/>
              <a:pPr defTabSz="457200">
                <a:spcAft>
                  <a:spcPts val="600"/>
                </a:spcAft>
              </a:pPr>
              <a:t>12/10/2021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2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6EED7-9784-4818-B910-5BE256701446}"/>
              </a:ext>
            </a:extLst>
          </p:cNvPr>
          <p:cNvSpPr txBox="1"/>
          <p:nvPr/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FCD64-5429-4C28-8D78-B61B25E7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656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CDFB1383-3645-47B1-ABE8-F3E44A33F6CE}" type="datetime1">
              <a:rPr lang="en-US"/>
              <a:pPr defTabSz="457200">
                <a:spcAft>
                  <a:spcPts val="600"/>
                </a:spcAft>
              </a:pPr>
              <a:t>12/10/2021</a:t>
            </a:fld>
            <a:endParaRPr lang="en-US"/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37BEECE6-7B73-475C-B89D-B0C6BC673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993835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77549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{3E3F7DC1-A38E-4BA0-9EB9-A2751660E2CA}tf56535239_win32</Template>
  <TotalTime>10158</TotalTime>
  <Words>398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Franklin Gothic Book</vt:lpstr>
      <vt:lpstr>Franklin Gothic Demi</vt:lpstr>
      <vt:lpstr>Wingdings</vt:lpstr>
      <vt:lpstr>Wingdings 2</vt:lpstr>
      <vt:lpstr>DividendVTI</vt:lpstr>
      <vt:lpstr>The Alutiiq tribe of Alaska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Alutiiq tribe of Alaska</dc:title>
  <dc:creator>William Miller (Student)</dc:creator>
  <cp:lastModifiedBy>William Miller (Student)</cp:lastModifiedBy>
  <cp:revision>29</cp:revision>
  <dcterms:created xsi:type="dcterms:W3CDTF">2021-11-29T23:30:39Z</dcterms:created>
  <dcterms:modified xsi:type="dcterms:W3CDTF">2021-12-10T23:35:08Z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